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6" r:id="rId3"/>
    <p:sldId id="277" r:id="rId4"/>
    <p:sldId id="279" r:id="rId5"/>
    <p:sldId id="259" r:id="rId6"/>
    <p:sldId id="260" r:id="rId7"/>
    <p:sldId id="270" r:id="rId8"/>
    <p:sldId id="262" r:id="rId9"/>
    <p:sldId id="281" r:id="rId10"/>
    <p:sldId id="264" r:id="rId11"/>
    <p:sldId id="265" r:id="rId12"/>
    <p:sldId id="268" r:id="rId13"/>
    <p:sldId id="269" r:id="rId14"/>
    <p:sldId id="273" r:id="rId15"/>
    <p:sldId id="271" r:id="rId16"/>
    <p:sldId id="272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38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D1E17-F4C1-471A-B1C7-6F2F3643A43F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4A88F-BF2E-4D26-B6E3-9486FF53A8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394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8A34-50A2-4000-B2B4-D0AF5E6C538F}" type="datetimeFigureOut">
              <a:rPr lang="nl-NL" smtClean="0"/>
              <a:t>21-10-2021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ADC8-69BD-4D2F-AAFF-1FDE643F7A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8439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8A34-50A2-4000-B2B4-D0AF5E6C538F}" type="datetimeFigureOut">
              <a:rPr lang="nl-NL" smtClean="0"/>
              <a:t>21-10-2021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ADC8-69BD-4D2F-AAFF-1FDE643F7A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538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4CD8A34-50A2-4000-B2B4-D0AF5E6C538F}" type="datetimeFigureOut">
              <a:rPr lang="nl-NL" smtClean="0"/>
              <a:t>21-10-2021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B19BADC8-69BD-4D2F-AAFF-1FDE643F7A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94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8A34-50A2-4000-B2B4-D0AF5E6C538F}" type="datetimeFigureOut">
              <a:rPr lang="nl-NL" smtClean="0"/>
              <a:t>21-10-2021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ADC8-69BD-4D2F-AAFF-1FDE643F7A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852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CD8A34-50A2-4000-B2B4-D0AF5E6C538F}" type="datetimeFigureOut">
              <a:rPr lang="nl-NL" smtClean="0"/>
              <a:t>21-10-2021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ADC8-69BD-4D2F-AAFF-1FDE643F7A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044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8A34-50A2-4000-B2B4-D0AF5E6C538F}" type="datetimeFigureOut">
              <a:rPr lang="nl-NL" smtClean="0"/>
              <a:t>21-10-2021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ADC8-69BD-4D2F-AAFF-1FDE643F7A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0944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8A34-50A2-4000-B2B4-D0AF5E6C538F}" type="datetimeFigureOut">
              <a:rPr lang="nl-NL" smtClean="0"/>
              <a:t>21-10-2021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ADC8-69BD-4D2F-AAFF-1FDE643F7A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660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8A34-50A2-4000-B2B4-D0AF5E6C538F}" type="datetimeFigureOut">
              <a:rPr lang="nl-NL" smtClean="0"/>
              <a:t>21-10-2021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ADC8-69BD-4D2F-AAFF-1FDE643F7A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426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8A34-50A2-4000-B2B4-D0AF5E6C538F}" type="datetimeFigureOut">
              <a:rPr lang="nl-NL" smtClean="0"/>
              <a:t>21-10-2021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ADC8-69BD-4D2F-AAFF-1FDE643F7A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535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8A34-50A2-4000-B2B4-D0AF5E6C538F}" type="datetimeFigureOut">
              <a:rPr lang="nl-NL" smtClean="0"/>
              <a:t>21-10-2021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ADC8-69BD-4D2F-AAFF-1FDE643F7A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4194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8A34-50A2-4000-B2B4-D0AF5E6C538F}" type="datetimeFigureOut">
              <a:rPr lang="nl-NL" smtClean="0"/>
              <a:t>21-10-2021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ADC8-69BD-4D2F-AAFF-1FDE643F7A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310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4CD8A34-50A2-4000-B2B4-D0AF5E6C538F}" type="datetimeFigureOut">
              <a:rPr lang="nl-NL" smtClean="0"/>
              <a:t>21-10-2021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B19BADC8-69BD-4D2F-AAFF-1FDE643F7A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99513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3463256-2874-4AB8-BE2C-9DE89C4A7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9B95209-0BB2-4298-8420-D74593DD4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671" y="869240"/>
            <a:ext cx="9073307" cy="24724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078A10-9FA1-43BD-9125-BEF5DB4D6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3657600"/>
            <a:ext cx="12188952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12AD9B-5A48-45DC-96C6-EE64A3B8A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3794760"/>
            <a:ext cx="11471565" cy="1739347"/>
          </a:xfrm>
        </p:spPr>
        <p:txBody>
          <a:bodyPr>
            <a:normAutofit/>
          </a:bodyPr>
          <a:lstStyle/>
          <a:p>
            <a:r>
              <a:rPr lang="nl-NL" i="1" dirty="0">
                <a:latin typeface="Gill Sans MT" panose="020B0502020104020203" pitchFamily="34" charset="0"/>
              </a:rPr>
              <a:t>Aquacultuur niche markten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4D5385D-C10C-43DB-A1D8-00C9C0F46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66518"/>
            <a:ext cx="9144000" cy="838437"/>
          </a:xfrm>
        </p:spPr>
        <p:txBody>
          <a:bodyPr>
            <a:normAutofit/>
          </a:bodyPr>
          <a:lstStyle/>
          <a:p>
            <a:r>
              <a:rPr lang="nl-NL" dirty="0"/>
              <a:t>Jelle Busscher MSc.</a:t>
            </a:r>
          </a:p>
        </p:txBody>
      </p:sp>
    </p:spTree>
    <p:extLst>
      <p:ext uri="{BB962C8B-B14F-4D97-AF65-F5344CB8AC3E}">
        <p14:creationId xmlns:p14="http://schemas.microsoft.com/office/powerpoint/2010/main" val="1149263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81F5BF-7C73-43B0-BDA2-E98FBAD2D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Heilbot kweken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3167C2-A9E2-439A-ABDA-0D115E822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911" y="2011679"/>
            <a:ext cx="10037088" cy="4562143"/>
          </a:xfrm>
        </p:spPr>
        <p:txBody>
          <a:bodyPr>
            <a:normAutofit/>
          </a:bodyPr>
          <a:lstStyle/>
          <a:p>
            <a:r>
              <a:rPr lang="nl-NL" sz="2400" b="1" dirty="0"/>
              <a:t>Andere uitdagingen</a:t>
            </a:r>
          </a:p>
          <a:p>
            <a:pPr lvl="1"/>
            <a:r>
              <a:rPr lang="nl-NL" dirty="0"/>
              <a:t>Dimorfisme tussen man en vrouw</a:t>
            </a:r>
          </a:p>
          <a:p>
            <a:pPr lvl="2"/>
            <a:r>
              <a:rPr lang="nl-NL" dirty="0"/>
              <a:t>mannetje: 3,5kg</a:t>
            </a:r>
          </a:p>
          <a:p>
            <a:pPr lvl="2"/>
            <a:r>
              <a:rPr lang="nl-NL" dirty="0"/>
              <a:t>vrouwtje: 8kg</a:t>
            </a:r>
          </a:p>
          <a:p>
            <a:r>
              <a:rPr lang="nl-NL" sz="2400" dirty="0"/>
              <a:t>Gevoelig voor oogschade</a:t>
            </a:r>
          </a:p>
          <a:p>
            <a:pPr lvl="1"/>
            <a:r>
              <a:rPr lang="nl-NL" dirty="0"/>
              <a:t>Verlies van de ogen betekend verlies in voeropname</a:t>
            </a:r>
          </a:p>
          <a:p>
            <a:pPr lvl="1"/>
            <a:r>
              <a:rPr lang="nl-NL" dirty="0" err="1"/>
              <a:t>aggressie</a:t>
            </a:r>
            <a:endParaRPr lang="nl-NL" dirty="0"/>
          </a:p>
          <a:p>
            <a:pPr lvl="1"/>
            <a:r>
              <a:rPr lang="nl-NL" dirty="0"/>
              <a:t>Gasdruk (TGP) gevoelig</a:t>
            </a:r>
          </a:p>
          <a:p>
            <a:pPr lvl="2"/>
            <a:r>
              <a:rPr lang="nl-NL" dirty="0"/>
              <a:t>TGP&gt;100% verzadiging; meer oogschade</a:t>
            </a:r>
            <a:endParaRPr lang="nl-NL" sz="2400" dirty="0"/>
          </a:p>
        </p:txBody>
      </p:sp>
      <p:pic>
        <p:nvPicPr>
          <p:cNvPr id="4" name="Afbeelding 3" descr="Afbeelding met illustratie&#10;&#10;Automatisch gegenereerde beschrijving">
            <a:extLst>
              <a:ext uri="{FF2B5EF4-FFF2-40B4-BE49-F238E27FC236}">
                <a16:creationId xmlns:a16="http://schemas.microsoft.com/office/drawing/2014/main" id="{6338B9EB-CC29-4548-89C3-140E89EE8C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47" y="363405"/>
            <a:ext cx="1282819" cy="1291919"/>
          </a:xfrm>
          <a:prstGeom prst="rect">
            <a:avLst/>
          </a:prstGeom>
        </p:spPr>
      </p:pic>
      <p:pic>
        <p:nvPicPr>
          <p:cNvPr id="6" name="Tijdelijke aanduiding voor inhoud 3">
            <a:extLst>
              <a:ext uri="{FF2B5EF4-FFF2-40B4-BE49-F238E27FC236}">
                <a16:creationId xmlns:a16="http://schemas.microsoft.com/office/drawing/2014/main" id="{F1655837-787F-480A-84BB-4B27E2FD60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5285" y="2087966"/>
            <a:ext cx="3364393" cy="448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97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7A8BE0-DB52-48D4-B5D5-E3F7A4F29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Zwarte goud: kaviaar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029340-F943-498F-A386-8688CA6FE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Verscheidene kwekerijen in Europa met verscheidene kweekmethodes</a:t>
            </a:r>
          </a:p>
          <a:p>
            <a:pPr lvl="1"/>
            <a:r>
              <a:rPr lang="nl-NL" dirty="0"/>
              <a:t>RAS (2 in </a:t>
            </a:r>
            <a:r>
              <a:rPr lang="nl-NL" dirty="0" err="1"/>
              <a:t>the</a:t>
            </a:r>
            <a:r>
              <a:rPr lang="nl-NL" dirty="0"/>
              <a:t> Netherlands)</a:t>
            </a:r>
          </a:p>
          <a:p>
            <a:pPr lvl="1"/>
            <a:r>
              <a:rPr lang="nl-NL" dirty="0"/>
              <a:t>doorstroom</a:t>
            </a:r>
          </a:p>
          <a:p>
            <a:pPr lvl="1"/>
            <a:r>
              <a:rPr lang="nl-NL" dirty="0"/>
              <a:t>kooien(Rusland)</a:t>
            </a:r>
          </a:p>
          <a:p>
            <a:pPr lvl="1"/>
            <a:r>
              <a:rPr lang="nl-NL" dirty="0"/>
              <a:t>Meest gekweekte soorten: </a:t>
            </a:r>
            <a:r>
              <a:rPr lang="nl-NL" dirty="0" err="1"/>
              <a:t>sterlet</a:t>
            </a:r>
            <a:r>
              <a:rPr lang="nl-NL" dirty="0"/>
              <a:t>, </a:t>
            </a:r>
            <a:r>
              <a:rPr lang="nl-NL" dirty="0" err="1"/>
              <a:t>siberisch</a:t>
            </a:r>
            <a:r>
              <a:rPr lang="nl-NL" dirty="0"/>
              <a:t>, Russische steur</a:t>
            </a:r>
          </a:p>
          <a:p>
            <a:r>
              <a:rPr lang="nl-NL" dirty="0" err="1"/>
              <a:t>Competieve</a:t>
            </a:r>
            <a:r>
              <a:rPr lang="nl-NL" dirty="0"/>
              <a:t> markt</a:t>
            </a:r>
          </a:p>
          <a:p>
            <a:pPr lvl="1"/>
            <a:r>
              <a:rPr lang="nl-NL" dirty="0"/>
              <a:t>Competitie uit </a:t>
            </a:r>
            <a:r>
              <a:rPr lang="nl-NL" dirty="0" err="1"/>
              <a:t>china</a:t>
            </a:r>
            <a:endParaRPr lang="nl-NL" dirty="0"/>
          </a:p>
          <a:p>
            <a:r>
              <a:rPr lang="nl-NL" dirty="0"/>
              <a:t>Seks determinatie met echo</a:t>
            </a:r>
          </a:p>
          <a:p>
            <a:r>
              <a:rPr lang="nl-NL" dirty="0"/>
              <a:t>Lange productie</a:t>
            </a:r>
          </a:p>
          <a:p>
            <a:pPr lvl="1"/>
            <a:r>
              <a:rPr lang="nl-NL" dirty="0"/>
              <a:t>5-8 jaar, </a:t>
            </a:r>
          </a:p>
          <a:p>
            <a:pPr lvl="1"/>
            <a:r>
              <a:rPr lang="nl-NL" dirty="0"/>
              <a:t>Beluga 14-17jaar!</a:t>
            </a:r>
          </a:p>
          <a:p>
            <a:endParaRPr lang="nl-NL" dirty="0"/>
          </a:p>
          <a:p>
            <a:pPr lvl="1"/>
            <a:endParaRPr lang="nl-NL" dirty="0"/>
          </a:p>
        </p:txBody>
      </p:sp>
      <p:pic>
        <p:nvPicPr>
          <p:cNvPr id="6" name="Afbeelding 5" descr="Afbeelding met illustratie&#10;&#10;Automatisch gegenereerde beschrijving">
            <a:extLst>
              <a:ext uri="{FF2B5EF4-FFF2-40B4-BE49-F238E27FC236}">
                <a16:creationId xmlns:a16="http://schemas.microsoft.com/office/drawing/2014/main" id="{B55DD72B-9B11-48ED-87BE-9B13DEEEF0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47" y="363405"/>
            <a:ext cx="1282819" cy="129191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A11D546-39AE-47A8-91A0-0FDD30EFDC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3621" y="2782841"/>
            <a:ext cx="2644158" cy="371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75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03FCAB-8689-407E-A38D-9CF13B8CD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Werken met steur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B3F865-3693-4F9A-994F-A12DE46B9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arbeidsintensief</a:t>
            </a:r>
          </a:p>
          <a:p>
            <a:pPr lvl="1"/>
            <a:r>
              <a:rPr lang="nl-NL" dirty="0"/>
              <a:t>Hand sortering</a:t>
            </a:r>
          </a:p>
          <a:p>
            <a:pPr lvl="1"/>
            <a:r>
              <a:rPr lang="nl-NL" dirty="0"/>
              <a:t>Seks determinatie met de hand</a:t>
            </a:r>
          </a:p>
          <a:p>
            <a:r>
              <a:rPr lang="nl-NL" dirty="0"/>
              <a:t>Seks determinatie</a:t>
            </a:r>
          </a:p>
          <a:p>
            <a:pPr lvl="1"/>
            <a:r>
              <a:rPr lang="nl-NL" dirty="0"/>
              <a:t>Geslacht kan alleen bepaald worden door de gonaden</a:t>
            </a:r>
          </a:p>
          <a:p>
            <a:pPr lvl="1"/>
            <a:endParaRPr lang="nl-NL" dirty="0"/>
          </a:p>
          <a:p>
            <a:r>
              <a:rPr lang="nl-NL" dirty="0"/>
              <a:t>Echo:</a:t>
            </a:r>
          </a:p>
          <a:p>
            <a:pPr lvl="1"/>
            <a:r>
              <a:rPr lang="nl-NL" dirty="0"/>
              <a:t>Belangrijk materiaal</a:t>
            </a:r>
          </a:p>
          <a:p>
            <a:pPr lvl="1"/>
            <a:r>
              <a:rPr lang="nl-NL" dirty="0"/>
              <a:t>Opvolging gonade ontwikkeling</a:t>
            </a:r>
          </a:p>
          <a:p>
            <a:pPr lvl="2"/>
            <a:r>
              <a:rPr lang="nl-NL" i="1" dirty="0"/>
              <a:t>5 fases</a:t>
            </a:r>
          </a:p>
          <a:p>
            <a:pPr lvl="2"/>
            <a:endParaRPr lang="nl-NL" dirty="0"/>
          </a:p>
          <a:p>
            <a:pPr marL="228600" lvl="1" indent="0">
              <a:buNone/>
            </a:pPr>
            <a:endParaRPr lang="nl-NL" dirty="0"/>
          </a:p>
        </p:txBody>
      </p:sp>
      <p:pic>
        <p:nvPicPr>
          <p:cNvPr id="4" name="Afbeelding 3" descr="Afbeelding met illustratie&#10;&#10;Automatisch gegenereerde beschrijving">
            <a:extLst>
              <a:ext uri="{FF2B5EF4-FFF2-40B4-BE49-F238E27FC236}">
                <a16:creationId xmlns:a16="http://schemas.microsoft.com/office/drawing/2014/main" id="{4C339047-13DA-47B5-B63C-37355AE506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47" y="363405"/>
            <a:ext cx="1282819" cy="129191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C20D690-D035-4BD4-81D8-70A88D5895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018" y="4376690"/>
            <a:ext cx="1860982" cy="248130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B654277-C2E2-4A1A-9120-35ACED5E69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0036" y="4376689"/>
            <a:ext cx="1860982" cy="248130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CEFAB51-E696-4F7F-9AFD-503FC18B57C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787" y="1819570"/>
            <a:ext cx="3758213" cy="281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3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46922-DDD5-4B2C-98C9-A91A590D9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/>
          <a:lstStyle/>
          <a:p>
            <a:r>
              <a:rPr lang="nl-NL" dirty="0"/>
              <a:t>Een nieuwe markt opzetten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93FEA9-4AF9-44CB-9AB8-1B491E6F0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562144"/>
          </a:xfrm>
        </p:spPr>
        <p:txBody>
          <a:bodyPr>
            <a:normAutofit fontScale="92500" lnSpcReduction="10000"/>
          </a:bodyPr>
          <a:lstStyle/>
          <a:p>
            <a:endParaRPr lang="nl-NL" dirty="0"/>
          </a:p>
          <a:p>
            <a:r>
              <a:rPr lang="nl-NL" sz="2400" b="1" dirty="0"/>
              <a:t>Streekvis</a:t>
            </a:r>
            <a:r>
              <a:rPr lang="nl-NL" sz="2400" dirty="0"/>
              <a:t>	</a:t>
            </a:r>
          </a:p>
          <a:p>
            <a:r>
              <a:rPr lang="nl-NL" sz="2400" dirty="0"/>
              <a:t>RAS pilot Beekridder/ </a:t>
            </a:r>
            <a:r>
              <a:rPr lang="nl-NL" sz="2400" dirty="0" err="1"/>
              <a:t>arctic</a:t>
            </a:r>
            <a:r>
              <a:rPr lang="nl-NL" sz="2400" dirty="0"/>
              <a:t> </a:t>
            </a:r>
            <a:r>
              <a:rPr lang="nl-NL" sz="2400" dirty="0" err="1"/>
              <a:t>charr</a:t>
            </a:r>
            <a:endParaRPr lang="nl-NL" sz="2400" dirty="0"/>
          </a:p>
          <a:p>
            <a:r>
              <a:rPr lang="nl-NL" sz="2400" dirty="0"/>
              <a:t>Strak budget</a:t>
            </a:r>
          </a:p>
          <a:p>
            <a:pPr lvl="1"/>
            <a:r>
              <a:rPr lang="nl-NL" sz="2200" i="1" dirty="0"/>
              <a:t>Lagere instapdrempel</a:t>
            </a:r>
          </a:p>
          <a:p>
            <a:pPr lvl="1"/>
            <a:r>
              <a:rPr lang="nl-NL" sz="2200" i="1" dirty="0"/>
              <a:t>Kleiner risico</a:t>
            </a:r>
          </a:p>
          <a:p>
            <a:pPr lvl="1"/>
            <a:r>
              <a:rPr lang="nl-NL" sz="2200" i="1" dirty="0"/>
              <a:t>Inspiratie voor nieuwkomers</a:t>
            </a:r>
          </a:p>
          <a:p>
            <a:r>
              <a:rPr lang="nl-NL" sz="2400" dirty="0"/>
              <a:t>Eigen ontwerp</a:t>
            </a:r>
          </a:p>
          <a:p>
            <a:pPr lvl="1"/>
            <a:r>
              <a:rPr lang="nl-NL" sz="2200" i="1" dirty="0"/>
              <a:t>Lage druk </a:t>
            </a:r>
            <a:r>
              <a:rPr lang="nl-NL" sz="2200" i="1" dirty="0" err="1"/>
              <a:t>trickling</a:t>
            </a:r>
            <a:endParaRPr lang="nl-NL" sz="2400" dirty="0"/>
          </a:p>
          <a:p>
            <a:r>
              <a:rPr lang="nl-NL" dirty="0"/>
              <a:t>Constructie gestart oktober 2019</a:t>
            </a:r>
          </a:p>
          <a:p>
            <a:r>
              <a:rPr lang="nl-NL" dirty="0"/>
              <a:t>Eerste vis op de markt december 2020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lvl="1"/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73B0026-38A0-4630-AB6E-0F29FC6527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4772" y="284176"/>
            <a:ext cx="2224454" cy="159307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1C501DA-FDEF-4D10-A551-9475E19636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8201" y="2052037"/>
            <a:ext cx="2053543" cy="217640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EB259D9-1140-4852-BE1C-34DC301FB7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9269" y="4248792"/>
            <a:ext cx="2042475" cy="241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8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FC760-CEB7-4326-9D94-E4115636D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beekridder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BBDAF5-ECE3-4C81-A799-5547E2D06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482915"/>
          </a:xfrm>
        </p:spPr>
        <p:txBody>
          <a:bodyPr numCol="2">
            <a:normAutofit/>
          </a:bodyPr>
          <a:lstStyle/>
          <a:p>
            <a:r>
              <a:rPr lang="nl-NL" b="1" dirty="0"/>
              <a:t>eigenschappen</a:t>
            </a:r>
          </a:p>
          <a:p>
            <a:r>
              <a:rPr lang="nl-NL" sz="2000" dirty="0" err="1"/>
              <a:t>Salmonide</a:t>
            </a:r>
            <a:endParaRPr lang="nl-NL" sz="2000" dirty="0"/>
          </a:p>
          <a:p>
            <a:r>
              <a:rPr lang="nl-NL" sz="2000" dirty="0"/>
              <a:t>Zoet koud watersoort	</a:t>
            </a:r>
          </a:p>
          <a:p>
            <a:r>
              <a:rPr lang="nl-NL" sz="2000" dirty="0"/>
              <a:t>Bewezen in aquacultuur</a:t>
            </a:r>
          </a:p>
          <a:p>
            <a:r>
              <a:rPr lang="nl-NL" sz="2000" dirty="0"/>
              <a:t>Smaak: milde zalmsmaak met delicate structuur</a:t>
            </a:r>
          </a:p>
          <a:p>
            <a:r>
              <a:rPr lang="nl-NL" sz="2000" dirty="0"/>
              <a:t>Kwetsbaar voor:</a:t>
            </a:r>
          </a:p>
          <a:p>
            <a:pPr lvl="1"/>
            <a:r>
              <a:rPr lang="nl-NL" sz="1800" dirty="0"/>
              <a:t>Hoge ijzer concentratie</a:t>
            </a:r>
          </a:p>
          <a:p>
            <a:pPr lvl="1"/>
            <a:r>
              <a:rPr lang="nl-NL" sz="1800" dirty="0"/>
              <a:t>Hoge nitraat waardes</a:t>
            </a:r>
          </a:p>
          <a:p>
            <a:pPr lvl="1"/>
            <a:r>
              <a:rPr lang="nl-NL" sz="1800" dirty="0"/>
              <a:t>Schimmel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446801A-59FA-4FEA-AAFF-B075FD62CD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4772" y="284176"/>
            <a:ext cx="2224454" cy="159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98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D03BAB-BE5A-49F0-9A3A-9D5C82B92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 streekvis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2EBE24-0A46-4768-9BF3-2A4372953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Waarom beekridder?</a:t>
            </a:r>
          </a:p>
          <a:p>
            <a:pPr lvl="1"/>
            <a:r>
              <a:rPr lang="nl-NL" dirty="0"/>
              <a:t>Duurzaam en lokaal alternatief voor zalm</a:t>
            </a:r>
          </a:p>
          <a:p>
            <a:pPr lvl="2"/>
            <a:r>
              <a:rPr lang="nl-NL" i="1" dirty="0"/>
              <a:t>2019 schaarste aan zalm</a:t>
            </a:r>
          </a:p>
          <a:p>
            <a:pPr lvl="2"/>
            <a:r>
              <a:rPr lang="nl-NL" i="1" dirty="0"/>
              <a:t>Hogere vraag naar alternatief</a:t>
            </a:r>
            <a:r>
              <a:rPr lang="nl-NL" dirty="0"/>
              <a:t>	</a:t>
            </a:r>
          </a:p>
          <a:p>
            <a:pPr lvl="1"/>
            <a:r>
              <a:rPr lang="nl-NL" dirty="0"/>
              <a:t>Bewezen niche markt</a:t>
            </a:r>
          </a:p>
          <a:p>
            <a:pPr lvl="2"/>
            <a:r>
              <a:rPr lang="nl-NL" i="1" dirty="0"/>
              <a:t>Zweden, IJsland, Canada, VS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Beter te kweken dan </a:t>
            </a:r>
            <a:r>
              <a:rPr lang="nl-NL" dirty="0" err="1"/>
              <a:t>atlantische</a:t>
            </a:r>
            <a:r>
              <a:rPr lang="nl-NL" dirty="0"/>
              <a:t> zalm</a:t>
            </a:r>
          </a:p>
          <a:p>
            <a:pPr lvl="2"/>
            <a:r>
              <a:rPr lang="nl-NL" i="1" dirty="0"/>
              <a:t>zoetwater</a:t>
            </a:r>
          </a:p>
          <a:p>
            <a:pPr lvl="2"/>
            <a:r>
              <a:rPr lang="nl-NL" i="1" dirty="0"/>
              <a:t>Bij uitstek geschikt voor RAS</a:t>
            </a:r>
          </a:p>
          <a:p>
            <a:pPr lvl="2"/>
            <a:r>
              <a:rPr lang="nl-NL" i="1" dirty="0"/>
              <a:t>Schoolvormend</a:t>
            </a:r>
            <a:r>
              <a:rPr lang="nl-NL" i="1" dirty="0">
                <a:sym typeface="Wingdings" panose="05000000000000000000" pitchFamily="2" charset="2"/>
              </a:rPr>
              <a:t> hoge dichtheden</a:t>
            </a:r>
            <a:endParaRPr lang="nl-NL" i="1" dirty="0"/>
          </a:p>
          <a:p>
            <a:pPr lvl="1"/>
            <a:r>
              <a:rPr lang="nl-NL" dirty="0"/>
              <a:t>Uitdagingen</a:t>
            </a:r>
          </a:p>
          <a:p>
            <a:pPr lvl="2"/>
            <a:r>
              <a:rPr lang="nl-NL" i="1" dirty="0"/>
              <a:t>Eieren( beschikbaarheid en prijs)</a:t>
            </a:r>
          </a:p>
          <a:p>
            <a:pPr lvl="2"/>
            <a:r>
              <a:rPr lang="nl-NL" i="1" dirty="0"/>
              <a:t>Tragere groei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EB5291A-98A7-4E5E-81B9-AC42775170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4772" y="284176"/>
            <a:ext cx="2224454" cy="159307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C9C66B3-9C3B-41B5-BD98-10E38D5ED6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45151" y="1727879"/>
            <a:ext cx="2112352" cy="281646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E56BF0E-8ED9-4278-9404-85F7D01C95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3092" y="4192290"/>
            <a:ext cx="2816471" cy="238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01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1DAD63-DB5D-41C1-91AC-8097DD020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marketing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D546BE-040E-4DC5-8BE6-76866F758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482915"/>
          </a:xfrm>
        </p:spPr>
        <p:txBody>
          <a:bodyPr numCol="2">
            <a:normAutofit/>
          </a:bodyPr>
          <a:lstStyle/>
          <a:p>
            <a:r>
              <a:rPr lang="nl-NL" b="1" dirty="0"/>
              <a:t>Hoofd eigenschappen</a:t>
            </a:r>
          </a:p>
          <a:p>
            <a:r>
              <a:rPr lang="nl-NL" dirty="0"/>
              <a:t>Lokaal product</a:t>
            </a:r>
          </a:p>
          <a:p>
            <a:r>
              <a:rPr lang="nl-NL" dirty="0"/>
              <a:t>Korte keten</a:t>
            </a:r>
          </a:p>
          <a:p>
            <a:pPr lvl="1"/>
            <a:r>
              <a:rPr lang="nl-NL" sz="1800" dirty="0"/>
              <a:t>Van kwekerij direct naar de verkoper of consument</a:t>
            </a:r>
          </a:p>
          <a:p>
            <a:pPr lvl="1"/>
            <a:r>
              <a:rPr lang="nl-NL" sz="1800" dirty="0"/>
              <a:t>Geen tussenhandel</a:t>
            </a:r>
          </a:p>
          <a:p>
            <a:pPr lvl="1"/>
            <a:r>
              <a:rPr lang="nl-NL" sz="1800" dirty="0"/>
              <a:t>Verhoogde winstmarge</a:t>
            </a:r>
          </a:p>
          <a:p>
            <a:r>
              <a:rPr lang="nl-NL" dirty="0"/>
              <a:t>duurzaamheid</a:t>
            </a:r>
          </a:p>
          <a:p>
            <a:pPr lvl="1"/>
            <a:r>
              <a:rPr lang="nl-NL" dirty="0"/>
              <a:t>Lage energie behoefte RAS (&lt;0,4kw/ton)</a:t>
            </a:r>
          </a:p>
          <a:p>
            <a:pPr lvl="1"/>
            <a:r>
              <a:rPr lang="nl-NL" dirty="0"/>
              <a:t>lage FCR (&lt;1,0)</a:t>
            </a:r>
          </a:p>
          <a:p>
            <a:pPr lvl="1"/>
            <a:r>
              <a:rPr lang="nl-NL" dirty="0"/>
              <a:t>Groen op de viswijzer</a:t>
            </a:r>
          </a:p>
          <a:p>
            <a:pPr lvl="1"/>
            <a:endParaRPr lang="nl-NL" dirty="0"/>
          </a:p>
          <a:p>
            <a:pPr lvl="1"/>
            <a:r>
              <a:rPr lang="nl-NL" b="1" dirty="0"/>
              <a:t>Transparantie!</a:t>
            </a:r>
          </a:p>
          <a:p>
            <a:pPr lvl="2"/>
            <a:r>
              <a:rPr lang="nl-NL" dirty="0"/>
              <a:t>Contact </a:t>
            </a:r>
            <a:r>
              <a:rPr lang="nl-NL" dirty="0" err="1"/>
              <a:t>NGO’s</a:t>
            </a:r>
            <a:r>
              <a:rPr lang="nl-NL" dirty="0"/>
              <a:t>, media en klanten</a:t>
            </a:r>
          </a:p>
          <a:p>
            <a:pPr lvl="2"/>
            <a:r>
              <a:rPr lang="nl-NL" dirty="0"/>
              <a:t>Klanten bindt je door ze te betrekken bij het kweekproces</a:t>
            </a:r>
          </a:p>
          <a:p>
            <a:pPr lvl="2"/>
            <a:r>
              <a:rPr lang="nl-NL" dirty="0"/>
              <a:t>Aquacultuur magazine </a:t>
            </a:r>
          </a:p>
          <a:p>
            <a:pPr lvl="2"/>
            <a:r>
              <a:rPr lang="nl-NL" dirty="0"/>
              <a:t>Progressief opstellen</a:t>
            </a:r>
          </a:p>
          <a:p>
            <a:pPr lvl="2"/>
            <a:endParaRPr lang="nl-NL" dirty="0"/>
          </a:p>
          <a:p>
            <a:pPr lvl="1"/>
            <a:r>
              <a:rPr lang="nl-NL" b="1" dirty="0"/>
              <a:t>Kwaliteit!</a:t>
            </a:r>
          </a:p>
          <a:p>
            <a:pPr lvl="2"/>
            <a:r>
              <a:rPr lang="nl-NL" dirty="0"/>
              <a:t>Uiterlijk</a:t>
            </a:r>
          </a:p>
          <a:p>
            <a:pPr lvl="2"/>
            <a:r>
              <a:rPr lang="nl-NL" dirty="0"/>
              <a:t>Smaak</a:t>
            </a:r>
          </a:p>
          <a:p>
            <a:pPr lvl="2"/>
            <a:r>
              <a:rPr lang="nl-NL" dirty="0"/>
              <a:t>Verhaal</a:t>
            </a:r>
          </a:p>
          <a:p>
            <a:pPr lvl="2"/>
            <a:endParaRPr lang="nl-NL" b="1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886FB72-729A-4281-8864-417BD2E735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4772" y="284176"/>
            <a:ext cx="2224454" cy="159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23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A605D3-08A8-4700-8CB6-AD777F06F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Niche soort starten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9521B6-F162-4764-B8D8-73543B779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i="1" dirty="0"/>
              <a:t>Uitdagingen</a:t>
            </a:r>
          </a:p>
          <a:p>
            <a:pPr lvl="1"/>
            <a:r>
              <a:rPr lang="nl-NL" dirty="0"/>
              <a:t>Drempels verlagen </a:t>
            </a:r>
          </a:p>
          <a:p>
            <a:pPr lvl="2"/>
            <a:r>
              <a:rPr lang="nl-NL" i="1" dirty="0"/>
              <a:t>Aquacultuur beschouwd als intensieve veehouderij</a:t>
            </a:r>
          </a:p>
          <a:p>
            <a:pPr lvl="2"/>
            <a:r>
              <a:rPr lang="nl-NL" i="1" dirty="0"/>
              <a:t>Subsidie laagdrempeliger maken</a:t>
            </a:r>
          </a:p>
          <a:p>
            <a:pPr marL="457200" lvl="2" indent="0">
              <a:buNone/>
            </a:pPr>
            <a:endParaRPr lang="nl-NL" dirty="0"/>
          </a:p>
          <a:p>
            <a:pPr lvl="1"/>
            <a:r>
              <a:rPr lang="nl-NL" dirty="0" err="1"/>
              <a:t>Potentiele</a:t>
            </a:r>
            <a:r>
              <a:rPr lang="nl-NL" dirty="0"/>
              <a:t> soorten?</a:t>
            </a:r>
          </a:p>
          <a:p>
            <a:pPr lvl="2"/>
            <a:r>
              <a:rPr lang="nl-NL" i="1" dirty="0"/>
              <a:t>Kwabaal</a:t>
            </a:r>
          </a:p>
          <a:p>
            <a:pPr lvl="2"/>
            <a:r>
              <a:rPr lang="nl-NL" i="1" dirty="0"/>
              <a:t>Gamba</a:t>
            </a:r>
          </a:p>
          <a:p>
            <a:pPr lvl="2"/>
            <a:r>
              <a:rPr lang="nl-NL" i="1" dirty="0"/>
              <a:t>Baars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Inzetten op lokaal </a:t>
            </a:r>
          </a:p>
          <a:p>
            <a:pPr lvl="2"/>
            <a:r>
              <a:rPr lang="nl-NL" i="1" dirty="0"/>
              <a:t>Trend!</a:t>
            </a:r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DB923AA-3A1A-4E02-A720-11B16D4173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4772" y="284176"/>
            <a:ext cx="2224454" cy="159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50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176033D-68E3-4E18-AE18-57CD7216EE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92936"/>
            <a:ext cx="12192000" cy="66176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B9BAE8-DB6F-46ED-B86E-D3F61DCAE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vragen?</a:t>
            </a:r>
          </a:p>
        </p:txBody>
      </p:sp>
      <p:pic>
        <p:nvPicPr>
          <p:cNvPr id="4" name="Afbeelding 3" descr="Afbeelding met illustratie&#10;&#10;Automatisch gegenereerde beschrijving">
            <a:extLst>
              <a:ext uri="{FF2B5EF4-FFF2-40B4-BE49-F238E27FC236}">
                <a16:creationId xmlns:a16="http://schemas.microsoft.com/office/drawing/2014/main" id="{41B3099D-7A4B-461C-8199-48710FC9B4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47" y="363405"/>
            <a:ext cx="1282819" cy="129191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C62792D-D270-404D-BA85-685A63A0BF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52" y="242017"/>
            <a:ext cx="2224454" cy="159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34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828BD8-7091-47F9-92ED-8DE747BE4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Achtergrond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4A115E-53B6-46C3-A45F-56E34293E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2400" dirty="0">
                <a:latin typeface="Gill Sans MT" panose="020B0502020104020203" pitchFamily="34" charset="0"/>
              </a:rPr>
              <a:t>Wie ben ik:</a:t>
            </a:r>
          </a:p>
          <a:p>
            <a:pPr lvl="1"/>
            <a:r>
              <a:rPr lang="nl-NL" dirty="0">
                <a:latin typeface="Gill Sans MT" panose="020B0502020104020203" pitchFamily="34" charset="0"/>
              </a:rPr>
              <a:t>Master: aquaculture &amp; </a:t>
            </a:r>
            <a:r>
              <a:rPr lang="nl-NL" dirty="0" err="1">
                <a:latin typeface="Gill Sans MT" panose="020B0502020104020203" pitchFamily="34" charset="0"/>
              </a:rPr>
              <a:t>fisheries</a:t>
            </a:r>
            <a:endParaRPr lang="nl-NL" dirty="0">
              <a:latin typeface="Gill Sans MT" panose="020B0502020104020203" pitchFamily="34" charset="0"/>
            </a:endParaRPr>
          </a:p>
          <a:p>
            <a:pPr lvl="2"/>
            <a:r>
              <a:rPr lang="nl-NL" dirty="0">
                <a:latin typeface="Gill Sans MT" panose="020B0502020104020203" pitchFamily="34" charset="0"/>
              </a:rPr>
              <a:t>Specialisatie: RAS </a:t>
            </a:r>
            <a:r>
              <a:rPr lang="en-GB" dirty="0">
                <a:latin typeface="Gill Sans MT" panose="020B0502020104020203" pitchFamily="34" charset="0"/>
              </a:rPr>
              <a:t>met USB (Thesis)</a:t>
            </a:r>
            <a:endParaRPr lang="nl-NL" dirty="0">
              <a:latin typeface="Gill Sans MT" panose="020B0502020104020203" pitchFamily="34" charset="0"/>
            </a:endParaRPr>
          </a:p>
          <a:p>
            <a:pPr lvl="1"/>
            <a:r>
              <a:rPr lang="nl-NL" dirty="0" err="1">
                <a:latin typeface="Gill Sans MT" panose="020B0502020104020203" pitchFamily="34" charset="0"/>
              </a:rPr>
              <a:t>Exentieve</a:t>
            </a:r>
            <a:r>
              <a:rPr lang="nl-NL" dirty="0">
                <a:latin typeface="Gill Sans MT" panose="020B0502020104020203" pitchFamily="34" charset="0"/>
              </a:rPr>
              <a:t> soorten ervaring (paling, steur, heilbot, snoekbaars)</a:t>
            </a:r>
          </a:p>
          <a:p>
            <a:pPr lvl="1"/>
            <a:r>
              <a:rPr lang="nl-NL" dirty="0">
                <a:latin typeface="Gill Sans MT" panose="020B0502020104020203" pitchFamily="34" charset="0"/>
              </a:rPr>
              <a:t>Bestuurslid </a:t>
            </a:r>
            <a:r>
              <a:rPr lang="nl-NL" dirty="0" err="1">
                <a:latin typeface="Gill Sans MT" panose="020B0502020104020203" pitchFamily="34" charset="0"/>
              </a:rPr>
              <a:t>NGvA</a:t>
            </a:r>
            <a:r>
              <a:rPr lang="nl-NL" dirty="0">
                <a:latin typeface="Gill Sans MT" panose="020B0502020104020203" pitchFamily="34" charset="0"/>
              </a:rPr>
              <a:t> (redactie + actie)</a:t>
            </a:r>
          </a:p>
          <a:p>
            <a:pPr lvl="1"/>
            <a:endParaRPr lang="nl-NL" dirty="0">
              <a:latin typeface="Gill Sans MT" panose="020B0502020104020203" pitchFamily="34" charset="0"/>
            </a:endParaRPr>
          </a:p>
          <a:p>
            <a:pPr lvl="1"/>
            <a:r>
              <a:rPr lang="nl-NL" i="1" dirty="0">
                <a:latin typeface="Gill Sans MT" panose="020B0502020104020203" pitchFamily="34" charset="0"/>
              </a:rPr>
              <a:t>2018: New </a:t>
            </a:r>
            <a:r>
              <a:rPr lang="nl-NL" i="1" dirty="0" err="1">
                <a:latin typeface="Gill Sans MT" panose="020B0502020104020203" pitchFamily="34" charset="0"/>
              </a:rPr>
              <a:t>Gills</a:t>
            </a:r>
            <a:endParaRPr lang="nl-NL" i="1" dirty="0">
              <a:latin typeface="Gill Sans MT" panose="020B0502020104020203" pitchFamily="34" charset="0"/>
            </a:endParaRPr>
          </a:p>
          <a:p>
            <a:pPr lvl="1"/>
            <a:r>
              <a:rPr lang="nl-NL" b="1" i="1" dirty="0">
                <a:latin typeface="Gill Sans MT" panose="020B0502020104020203" pitchFamily="34" charset="0"/>
              </a:rPr>
              <a:t>Focus op kleinschaligere aquacultuur niche markten</a:t>
            </a:r>
          </a:p>
          <a:p>
            <a:pPr lvl="1"/>
            <a:r>
              <a:rPr lang="nl-NL" dirty="0">
                <a:latin typeface="Gill Sans MT" panose="020B0502020104020203" pitchFamily="34" charset="0"/>
              </a:rPr>
              <a:t>2021: Dutch aquaculture Experts aangesloten</a:t>
            </a:r>
          </a:p>
          <a:p>
            <a:pPr lvl="1"/>
            <a:endParaRPr lang="nl-NL" dirty="0">
              <a:latin typeface="Gill Sans MT" panose="020B0502020104020203" pitchFamily="34" charset="0"/>
            </a:endParaRPr>
          </a:p>
          <a:p>
            <a:pPr lvl="1"/>
            <a:r>
              <a:rPr lang="nl-NL" dirty="0">
                <a:latin typeface="Gill Sans MT" panose="020B0502020104020203" pitchFamily="34" charset="0"/>
              </a:rPr>
              <a:t>2020: </a:t>
            </a:r>
            <a:r>
              <a:rPr lang="nl-NL" i="1" dirty="0">
                <a:latin typeface="Gill Sans MT" panose="020B0502020104020203" pitchFamily="34" charset="0"/>
              </a:rPr>
              <a:t>Streekvis</a:t>
            </a:r>
          </a:p>
          <a:p>
            <a:pPr lvl="1"/>
            <a:r>
              <a:rPr lang="nl-NL" i="1" dirty="0">
                <a:latin typeface="Gill Sans MT" panose="020B0502020104020203" pitchFamily="34" charset="0"/>
              </a:rPr>
              <a:t>Pilot kwekerij met </a:t>
            </a:r>
            <a:r>
              <a:rPr lang="nl-NL" i="1" dirty="0" err="1">
                <a:latin typeface="Gill Sans MT" panose="020B0502020104020203" pitchFamily="34" charset="0"/>
              </a:rPr>
              <a:t>Salvelinus</a:t>
            </a:r>
            <a:r>
              <a:rPr lang="nl-NL" i="1" dirty="0">
                <a:latin typeface="Gill Sans MT" panose="020B0502020104020203" pitchFamily="34" charset="0"/>
              </a:rPr>
              <a:t> Alpinus (beekridder/trekzalm)</a:t>
            </a:r>
          </a:p>
          <a:p>
            <a:pPr lvl="1"/>
            <a:endParaRPr lang="nl-NL" dirty="0">
              <a:latin typeface="Gill Sans MT" panose="020B0502020104020203" pitchFamily="34" charset="0"/>
            </a:endParaRPr>
          </a:p>
          <a:p>
            <a:pPr marL="914400" lvl="2" indent="0">
              <a:buNone/>
            </a:pPr>
            <a:endParaRPr lang="nl-NL" dirty="0">
              <a:latin typeface="Gill Sans MT" panose="020B0502020104020203" pitchFamily="34" charset="0"/>
            </a:endParaRPr>
          </a:p>
          <a:p>
            <a:pPr lvl="1"/>
            <a:endParaRPr lang="nl-NL" dirty="0">
              <a:latin typeface="Gill Sans MT" panose="020B0502020104020203" pitchFamily="34" charset="0"/>
            </a:endParaRPr>
          </a:p>
          <a:p>
            <a:endParaRPr lang="nl-NL" dirty="0"/>
          </a:p>
        </p:txBody>
      </p:sp>
      <p:pic>
        <p:nvPicPr>
          <p:cNvPr id="7" name="Afbeelding 6" descr="Afbeelding met illustratie&#10;&#10;Automatisch gegenereerde beschrijving">
            <a:extLst>
              <a:ext uri="{FF2B5EF4-FFF2-40B4-BE49-F238E27FC236}">
                <a16:creationId xmlns:a16="http://schemas.microsoft.com/office/drawing/2014/main" id="{6A840610-95A5-4034-AA83-0121C017DC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47" y="363405"/>
            <a:ext cx="1282819" cy="129191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2893E19-04BE-4573-8DC2-2485D5AC9B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2806" y="2021569"/>
            <a:ext cx="2545081" cy="215537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2321DC5-4472-42C1-B5D3-4B38CA66F3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2806" y="4176946"/>
            <a:ext cx="2545081" cy="248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90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2F5994-EBEB-4081-89E6-25DF8BF46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Niche markt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618FEB-B63E-42DF-AA34-507E0B005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Wat is een niche markt?</a:t>
            </a:r>
          </a:p>
          <a:p>
            <a:pPr lvl="1"/>
            <a:r>
              <a:rPr lang="nl-NL" i="1" dirty="0"/>
              <a:t>Exclusievere markt</a:t>
            </a:r>
          </a:p>
          <a:p>
            <a:pPr lvl="1"/>
            <a:r>
              <a:rPr lang="nl-NL" i="1" dirty="0"/>
              <a:t>Algemeen hogere prijsklasse (10+ euro/kg hele vis)</a:t>
            </a:r>
          </a:p>
          <a:p>
            <a:pPr lvl="1"/>
            <a:r>
              <a:rPr lang="nl-NL" i="1" dirty="0"/>
              <a:t>Relatief kleine productie (10mT-1000mT)</a:t>
            </a:r>
          </a:p>
          <a:p>
            <a:pPr lvl="1"/>
            <a:r>
              <a:rPr lang="nl-NL" i="1" dirty="0"/>
              <a:t>Specifieke soort eisen </a:t>
            </a:r>
          </a:p>
          <a:p>
            <a:pPr lvl="1"/>
            <a:r>
              <a:rPr lang="nl-NL" i="1" dirty="0"/>
              <a:t>Vaak met eigen verwerking</a:t>
            </a:r>
          </a:p>
          <a:p>
            <a:pPr marL="0" indent="0">
              <a:buNone/>
            </a:pPr>
            <a:endParaRPr lang="nl-NL" sz="2400" i="1" dirty="0"/>
          </a:p>
          <a:p>
            <a:r>
              <a:rPr lang="nl-NL" sz="2400" b="1" dirty="0"/>
              <a:t>Kostbaar en uitdagend om te produceren, maar vaak met grote beloningen</a:t>
            </a:r>
            <a:endParaRPr lang="nl-NL" sz="2400" i="1" dirty="0"/>
          </a:p>
          <a:p>
            <a:pPr lvl="1"/>
            <a:endParaRPr lang="nl-NL" i="1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pPr lvl="1"/>
            <a:endParaRPr lang="nl-NL" dirty="0"/>
          </a:p>
          <a:p>
            <a:endParaRPr lang="nl-NL" dirty="0"/>
          </a:p>
        </p:txBody>
      </p:sp>
      <p:pic>
        <p:nvPicPr>
          <p:cNvPr id="4" name="Afbeelding 3" descr="Afbeelding met illustratie&#10;&#10;Automatisch gegenereerde beschrijving">
            <a:extLst>
              <a:ext uri="{FF2B5EF4-FFF2-40B4-BE49-F238E27FC236}">
                <a16:creationId xmlns:a16="http://schemas.microsoft.com/office/drawing/2014/main" id="{F2247519-B88E-4FFE-901D-66127264DE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47" y="363405"/>
            <a:ext cx="1282819" cy="129191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5EE8448-199E-42A8-BE3E-C1F67BEB87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5472" y="2011680"/>
            <a:ext cx="4032694" cy="27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809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036F3-BF76-4A79-B43D-C2A9BB200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Waarom</a:t>
            </a:r>
            <a:r>
              <a:rPr lang="en-GB" dirty="0"/>
              <a:t> </a:t>
            </a:r>
            <a:r>
              <a:rPr lang="en-GB" dirty="0" err="1"/>
              <a:t>kiezen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niche </a:t>
            </a:r>
            <a:r>
              <a:rPr lang="en-GB" dirty="0" err="1"/>
              <a:t>markt</a:t>
            </a:r>
            <a:r>
              <a:rPr lang="en-GB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8E7C80-A34E-47A3-9D1F-935E69B68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206240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dirty="0" err="1"/>
              <a:t>betere</a:t>
            </a:r>
            <a:r>
              <a:rPr lang="en-GB" dirty="0"/>
              <a:t> </a:t>
            </a:r>
            <a:r>
              <a:rPr lang="en-GB" dirty="0" err="1"/>
              <a:t>winst</a:t>
            </a:r>
            <a:r>
              <a:rPr lang="en-GB" dirty="0"/>
              <a:t> marge</a:t>
            </a:r>
          </a:p>
          <a:p>
            <a:pPr lvl="1"/>
            <a:r>
              <a:rPr lang="en-GB" dirty="0" err="1"/>
              <a:t>competitie</a:t>
            </a:r>
            <a:endParaRPr lang="en-GB" dirty="0"/>
          </a:p>
          <a:p>
            <a:r>
              <a:rPr lang="en-GB" dirty="0" err="1"/>
              <a:t>Kleine</a:t>
            </a:r>
            <a:r>
              <a:rPr lang="en-GB" dirty="0"/>
              <a:t> </a:t>
            </a:r>
            <a:r>
              <a:rPr lang="en-GB" dirty="0" err="1"/>
              <a:t>productie</a:t>
            </a:r>
            <a:r>
              <a:rPr lang="en-GB" dirty="0"/>
              <a:t> </a:t>
            </a:r>
            <a:r>
              <a:rPr lang="en-GB" dirty="0" err="1"/>
              <a:t>nodig</a:t>
            </a:r>
            <a:r>
              <a:rPr lang="en-GB" dirty="0"/>
              <a:t> om quite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draaien</a:t>
            </a:r>
            <a:endParaRPr lang="en-GB" dirty="0"/>
          </a:p>
          <a:p>
            <a:pPr lvl="1"/>
            <a:r>
              <a:rPr lang="en-GB" i="1" dirty="0" err="1"/>
              <a:t>Lagere</a:t>
            </a:r>
            <a:r>
              <a:rPr lang="en-GB" i="1" dirty="0"/>
              <a:t> start </a:t>
            </a:r>
            <a:r>
              <a:rPr lang="en-GB" i="1" dirty="0" err="1"/>
              <a:t>kosten</a:t>
            </a:r>
            <a:endParaRPr lang="en-GB" i="1" dirty="0"/>
          </a:p>
          <a:p>
            <a:r>
              <a:rPr lang="en-GB" dirty="0" err="1"/>
              <a:t>Uniek</a:t>
            </a:r>
            <a:r>
              <a:rPr lang="en-GB" dirty="0"/>
              <a:t> product!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B184102-49AD-48E6-AC2C-5ECF514EA9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8185" y="4114800"/>
            <a:ext cx="3560158" cy="236837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FC8B61D-9AAD-4209-82A8-4DD57E823B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156139" y="3661132"/>
            <a:ext cx="2368378" cy="327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37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0643CE-59EE-4D5F-A891-0F724E29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/>
          <a:lstStyle/>
          <a:p>
            <a:r>
              <a:rPr lang="nl-NL" dirty="0"/>
              <a:t>Nederlandse en </a:t>
            </a:r>
            <a:r>
              <a:rPr lang="nl-NL" dirty="0" err="1"/>
              <a:t>europese</a:t>
            </a:r>
            <a:r>
              <a:rPr lang="nl-NL" dirty="0"/>
              <a:t> niche markten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F4857C-236F-4868-BF8A-A41221240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482915"/>
          </a:xfrm>
        </p:spPr>
        <p:txBody>
          <a:bodyPr numCol="2">
            <a:normAutofit/>
          </a:bodyPr>
          <a:lstStyle/>
          <a:p>
            <a:r>
              <a:rPr lang="nl-NL" i="1" dirty="0"/>
              <a:t>Europe:</a:t>
            </a:r>
          </a:p>
          <a:p>
            <a:pPr lvl="1"/>
            <a:r>
              <a:rPr lang="nl-NL" i="1" dirty="0"/>
              <a:t>Atlantische heilbot		</a:t>
            </a:r>
          </a:p>
          <a:p>
            <a:pPr lvl="1"/>
            <a:r>
              <a:rPr lang="nl-NL" i="1" dirty="0"/>
              <a:t>snoekbaars</a:t>
            </a:r>
          </a:p>
          <a:p>
            <a:pPr lvl="1"/>
            <a:r>
              <a:rPr lang="nl-NL" i="1" dirty="0"/>
              <a:t>baars</a:t>
            </a:r>
          </a:p>
          <a:p>
            <a:pPr lvl="1"/>
            <a:r>
              <a:rPr lang="nl-NL" i="1" dirty="0"/>
              <a:t>steur</a:t>
            </a:r>
          </a:p>
          <a:p>
            <a:pPr lvl="1"/>
            <a:r>
              <a:rPr lang="nl-NL" i="1" dirty="0"/>
              <a:t>Donau zalm</a:t>
            </a:r>
          </a:p>
          <a:p>
            <a:pPr lvl="1"/>
            <a:r>
              <a:rPr lang="nl-NL" i="1" dirty="0"/>
              <a:t>Land gekweekte Atlantische zalm*</a:t>
            </a:r>
          </a:p>
          <a:p>
            <a:pPr lvl="1"/>
            <a:r>
              <a:rPr lang="nl-NL" i="1" dirty="0"/>
              <a:t>Etc.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The Netherlands:</a:t>
            </a:r>
          </a:p>
          <a:p>
            <a:pPr lvl="1"/>
            <a:r>
              <a:rPr lang="nl-NL" i="1" dirty="0"/>
              <a:t>Steur(kaviaar)</a:t>
            </a:r>
          </a:p>
          <a:p>
            <a:pPr lvl="1"/>
            <a:r>
              <a:rPr lang="nl-NL" i="1" dirty="0"/>
              <a:t>Europese paling</a:t>
            </a:r>
          </a:p>
          <a:p>
            <a:pPr lvl="1"/>
            <a:r>
              <a:rPr lang="nl-NL" i="1" dirty="0" err="1"/>
              <a:t>Yellowtail</a:t>
            </a:r>
            <a:r>
              <a:rPr lang="nl-NL" i="1" dirty="0"/>
              <a:t> </a:t>
            </a:r>
            <a:r>
              <a:rPr lang="nl-NL" i="1" dirty="0" err="1"/>
              <a:t>kingfish</a:t>
            </a:r>
            <a:endParaRPr lang="nl-NL" i="1" dirty="0"/>
          </a:p>
          <a:p>
            <a:pPr lvl="1"/>
            <a:r>
              <a:rPr lang="nl-NL" i="1" dirty="0"/>
              <a:t>Tarbot</a:t>
            </a:r>
          </a:p>
          <a:p>
            <a:pPr lvl="1"/>
            <a:endParaRPr lang="nl-NL" i="1" dirty="0"/>
          </a:p>
          <a:p>
            <a:pPr lvl="1"/>
            <a:endParaRPr lang="nl-NL" i="1" dirty="0"/>
          </a:p>
          <a:p>
            <a:endParaRPr lang="nl-NL" i="1" dirty="0"/>
          </a:p>
          <a:p>
            <a:endParaRPr lang="nl-NL" i="1" dirty="0"/>
          </a:p>
          <a:p>
            <a:endParaRPr lang="nl-NL" dirty="0"/>
          </a:p>
        </p:txBody>
      </p:sp>
      <p:pic>
        <p:nvPicPr>
          <p:cNvPr id="5" name="Afbeelding 4" descr="Afbeelding met illustratie&#10;&#10;Automatisch gegenereerde beschrijving">
            <a:extLst>
              <a:ext uri="{FF2B5EF4-FFF2-40B4-BE49-F238E27FC236}">
                <a16:creationId xmlns:a16="http://schemas.microsoft.com/office/drawing/2014/main" id="{E3296D61-05BD-4D87-A72E-6BF6977F45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47" y="363405"/>
            <a:ext cx="1282819" cy="129191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DC2E5D5-C5B7-4F83-9302-BE2F9770B4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2280" y="4795003"/>
            <a:ext cx="2572568" cy="191833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67B38C3-2D08-4AD7-BFF4-EF35CBA0E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5" r="-1" b="-1"/>
          <a:stretch/>
        </p:blipFill>
        <p:spPr>
          <a:xfrm rot="5400000">
            <a:off x="1077281" y="4467886"/>
            <a:ext cx="1918334" cy="257256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7D2888A-3E09-438D-944A-88F3191846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7"/>
          <a:stretch/>
        </p:blipFill>
        <p:spPr>
          <a:xfrm>
            <a:off x="3431222" y="4795003"/>
            <a:ext cx="2572568" cy="191833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A4E1501-399B-4B97-81F3-C3F0DBBD41F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5" b="-1524"/>
          <a:stretch/>
        </p:blipFill>
        <p:spPr>
          <a:xfrm>
            <a:off x="8793338" y="4795003"/>
            <a:ext cx="2572568" cy="191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5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FE3662-122B-4EDB-958B-048128A2D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Algemene uitdagingen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F1AD56-2648-4FAE-BF83-DAB23F3C0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Visvoer</a:t>
            </a:r>
          </a:p>
          <a:p>
            <a:pPr lvl="1"/>
            <a:r>
              <a:rPr lang="nl-NL" dirty="0"/>
              <a:t>Kleine volumes betekend weinig interesse van voer producenten</a:t>
            </a:r>
          </a:p>
          <a:p>
            <a:r>
              <a:rPr lang="nl-NL" dirty="0"/>
              <a:t>Marketing</a:t>
            </a:r>
          </a:p>
          <a:p>
            <a:pPr lvl="1"/>
            <a:r>
              <a:rPr lang="nl-NL" dirty="0"/>
              <a:t>Verkoop van duur en exclusief product</a:t>
            </a:r>
          </a:p>
          <a:p>
            <a:pPr lvl="1"/>
            <a:r>
              <a:rPr lang="nl-NL" dirty="0"/>
              <a:t>Vaak onderschat</a:t>
            </a:r>
          </a:p>
          <a:p>
            <a:r>
              <a:rPr lang="nl-NL" dirty="0"/>
              <a:t>Product </a:t>
            </a:r>
            <a:r>
              <a:rPr lang="nl-NL" dirty="0" err="1"/>
              <a:t>consistencie</a:t>
            </a:r>
            <a:endParaRPr lang="nl-NL" dirty="0"/>
          </a:p>
          <a:p>
            <a:pPr lvl="1"/>
            <a:r>
              <a:rPr lang="nl-NL" dirty="0"/>
              <a:t>Consistente kwaliteit </a:t>
            </a:r>
          </a:p>
          <a:p>
            <a:pPr lvl="1"/>
            <a:r>
              <a:rPr lang="nl-NL" dirty="0"/>
              <a:t>Competitie tegen wildvangst</a:t>
            </a:r>
          </a:p>
          <a:p>
            <a:pPr lvl="1"/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endParaRPr lang="nl-NL" dirty="0"/>
          </a:p>
          <a:p>
            <a:pPr marL="457200" lvl="1" indent="0">
              <a:buNone/>
            </a:pPr>
            <a:endParaRPr lang="nl-NL" dirty="0"/>
          </a:p>
        </p:txBody>
      </p:sp>
      <p:pic>
        <p:nvPicPr>
          <p:cNvPr id="4" name="Afbeelding 3" descr="Afbeelding met illustratie&#10;&#10;Automatisch gegenereerde beschrijving">
            <a:extLst>
              <a:ext uri="{FF2B5EF4-FFF2-40B4-BE49-F238E27FC236}">
                <a16:creationId xmlns:a16="http://schemas.microsoft.com/office/drawing/2014/main" id="{46DA152E-E49B-4D93-B71D-D62884B6CA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47" y="363405"/>
            <a:ext cx="1282819" cy="129191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5BC5F76-9553-4727-844F-B2C83BC08C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56878" y="1802069"/>
            <a:ext cx="2104193" cy="280559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DC7E6B2-B49B-4D7F-9546-B8C4C780F6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6179" y="4425914"/>
            <a:ext cx="2805591" cy="210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92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8F7322-82D5-444B-96AC-CDDEABB96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Niche markten in de praktijk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3BEDFA-9680-422B-A3DC-A83AF7EAD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NL" dirty="0"/>
              <a:t>3 voorbeelden</a:t>
            </a:r>
          </a:p>
          <a:p>
            <a:pPr lvl="2"/>
            <a:r>
              <a:rPr lang="nl-NL" dirty="0"/>
              <a:t>Atlantische heilbot </a:t>
            </a:r>
          </a:p>
          <a:p>
            <a:pPr lvl="2"/>
            <a:r>
              <a:rPr lang="nl-NL" dirty="0"/>
              <a:t>Steur/kaviaar productie</a:t>
            </a:r>
          </a:p>
          <a:p>
            <a:pPr lvl="2"/>
            <a:r>
              <a:rPr lang="nl-NL" dirty="0"/>
              <a:t>Beekridder</a:t>
            </a:r>
          </a:p>
          <a:p>
            <a:pPr lvl="1"/>
            <a:endParaRPr lang="nl-NL" dirty="0"/>
          </a:p>
          <a:p>
            <a:pPr lvl="1"/>
            <a:r>
              <a:rPr lang="nl-NL" b="1" dirty="0"/>
              <a:t>3 verschillende tactieken!</a:t>
            </a:r>
          </a:p>
          <a:p>
            <a:pPr lvl="1"/>
            <a:endParaRPr lang="nl-NL" dirty="0"/>
          </a:p>
          <a:p>
            <a:endParaRPr lang="nl-NL" dirty="0"/>
          </a:p>
          <a:p>
            <a:endParaRPr lang="nl-NL" dirty="0"/>
          </a:p>
          <a:p>
            <a:pPr lvl="1"/>
            <a:endParaRPr lang="nl-NL" dirty="0"/>
          </a:p>
          <a:p>
            <a:pPr marL="228600" lvl="1" indent="0">
              <a:buNone/>
            </a:pPr>
            <a:endParaRPr lang="nl-NL" dirty="0"/>
          </a:p>
          <a:p>
            <a:pPr marL="457200" lvl="2" indent="0">
              <a:buNone/>
            </a:pPr>
            <a:endParaRPr lang="nl-NL" dirty="0"/>
          </a:p>
          <a:p>
            <a:pPr marL="457200" lvl="2" indent="0">
              <a:buNone/>
            </a:pPr>
            <a:endParaRPr lang="nl-NL" dirty="0"/>
          </a:p>
        </p:txBody>
      </p:sp>
      <p:pic>
        <p:nvPicPr>
          <p:cNvPr id="4" name="Afbeelding 3" descr="Afbeelding met illustratie&#10;&#10;Automatisch gegenereerde beschrijving">
            <a:extLst>
              <a:ext uri="{FF2B5EF4-FFF2-40B4-BE49-F238E27FC236}">
                <a16:creationId xmlns:a16="http://schemas.microsoft.com/office/drawing/2014/main" id="{95D0A068-E1C9-4322-9CB4-88287FBD72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47" y="363405"/>
            <a:ext cx="1282819" cy="129191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094EE0B-014C-4742-BA3A-E7555C209B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18"/>
          <a:stretch/>
        </p:blipFill>
        <p:spPr>
          <a:xfrm>
            <a:off x="4374474" y="4026361"/>
            <a:ext cx="3489802" cy="261857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6D174DF-CFDF-4E16-9F62-647A9DC281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10"/>
          <a:stretch/>
        </p:blipFill>
        <p:spPr>
          <a:xfrm>
            <a:off x="7935300" y="4026361"/>
            <a:ext cx="3542222" cy="261857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928906B-9BBC-4BC5-AC9F-BF573E6E2A3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248446" y="3589932"/>
            <a:ext cx="2618575" cy="349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8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A0AA6-3860-437B-A9A2-A4ABD9651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Tegen alle gewoontes: Noorse heilbot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854810-6F3C-425F-BCE8-89248C192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206240"/>
          </a:xfrm>
        </p:spPr>
        <p:txBody>
          <a:bodyPr/>
          <a:lstStyle/>
          <a:p>
            <a:r>
              <a:rPr lang="nl-NL" dirty="0"/>
              <a:t>Atlantische heilbot</a:t>
            </a:r>
          </a:p>
          <a:p>
            <a:r>
              <a:rPr lang="nl-NL" dirty="0"/>
              <a:t>Noorwegen is ‘s werelds grootste heilbot producent</a:t>
            </a:r>
          </a:p>
          <a:p>
            <a:r>
              <a:rPr lang="nl-NL" dirty="0"/>
              <a:t>Gekweekt in doorstroom systemen en zeekooien</a:t>
            </a:r>
            <a:br>
              <a:rPr lang="nl-NL" dirty="0"/>
            </a:br>
            <a:endParaRPr lang="nl-NL" dirty="0"/>
          </a:p>
          <a:p>
            <a:r>
              <a:rPr lang="nl-NL" i="1" dirty="0" err="1"/>
              <a:t>Hippoglusus</a:t>
            </a:r>
            <a:r>
              <a:rPr lang="nl-NL" i="1" dirty="0"/>
              <a:t> </a:t>
            </a:r>
            <a:r>
              <a:rPr lang="nl-NL" i="1" dirty="0" err="1"/>
              <a:t>hippoglosus</a:t>
            </a:r>
            <a:endParaRPr lang="nl-NL" i="1" dirty="0"/>
          </a:p>
          <a:p>
            <a:pPr lvl="1"/>
            <a:r>
              <a:rPr lang="nl-NL" dirty="0"/>
              <a:t>Koud water soort</a:t>
            </a:r>
          </a:p>
          <a:p>
            <a:pPr lvl="2"/>
            <a:r>
              <a:rPr lang="nl-NL" dirty="0"/>
              <a:t>Optimale groei 8-12°C</a:t>
            </a:r>
          </a:p>
          <a:p>
            <a:pPr lvl="1"/>
            <a:r>
              <a:rPr lang="nl-NL" dirty="0"/>
              <a:t>Lange productie cyclus(4-5 jaar)</a:t>
            </a:r>
          </a:p>
          <a:p>
            <a:pPr lvl="2"/>
            <a:r>
              <a:rPr lang="nl-NL" dirty="0"/>
              <a:t>Trage groei</a:t>
            </a:r>
          </a:p>
          <a:p>
            <a:pPr lvl="1"/>
            <a:r>
              <a:rPr lang="nl-NL" dirty="0"/>
              <a:t>Eind gewicht: 5-8 kg</a:t>
            </a:r>
          </a:p>
          <a:p>
            <a:pPr lvl="1"/>
            <a:endParaRPr lang="nl-NL" dirty="0"/>
          </a:p>
          <a:p>
            <a:pPr marL="228600" lvl="1" indent="0">
              <a:buNone/>
            </a:pPr>
            <a:endParaRPr lang="nl-NL" dirty="0"/>
          </a:p>
          <a:p>
            <a:pPr lvl="1"/>
            <a:endParaRPr lang="nl-NL" dirty="0"/>
          </a:p>
        </p:txBody>
      </p:sp>
      <p:pic>
        <p:nvPicPr>
          <p:cNvPr id="5" name="Afbeelding 4" descr="Afbeelding met illustratie&#10;&#10;Automatisch gegenereerde beschrijving">
            <a:extLst>
              <a:ext uri="{FF2B5EF4-FFF2-40B4-BE49-F238E27FC236}">
                <a16:creationId xmlns:a16="http://schemas.microsoft.com/office/drawing/2014/main" id="{13AEDCCC-01EB-4112-9F5A-96988FF6D8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47" y="363405"/>
            <a:ext cx="1282819" cy="1291919"/>
          </a:xfrm>
          <a:prstGeom prst="rect">
            <a:avLst/>
          </a:prstGeom>
        </p:spPr>
      </p:pic>
      <p:pic>
        <p:nvPicPr>
          <p:cNvPr id="6" name="Afbeelding 5" descr="Afbeelding met vloer, binnen, muur, gebouw&#10;&#10;Automatisch gegenereerde beschrijving">
            <a:extLst>
              <a:ext uri="{FF2B5EF4-FFF2-40B4-BE49-F238E27FC236}">
                <a16:creationId xmlns:a16="http://schemas.microsoft.com/office/drawing/2014/main" id="{0CA0E610-6608-45DD-8141-914722C9E8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9162566" y="3524435"/>
            <a:ext cx="3029434" cy="333356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37F43F5-2182-4E6F-805C-6DE8C49AC3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2566" y="1819570"/>
            <a:ext cx="3029434" cy="191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88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362F7F-3BE4-470A-85AC-5953427A8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/>
          <a:lstStyle/>
          <a:p>
            <a:r>
              <a:rPr lang="en-GB" dirty="0" err="1"/>
              <a:t>reproductie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7FDB56-E360-4E09-9C64-D8DA582AC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206240"/>
          </a:xfrm>
        </p:spPr>
        <p:txBody>
          <a:bodyPr/>
          <a:lstStyle/>
          <a:p>
            <a:r>
              <a:rPr lang="nl-NL" sz="2400" b="1" dirty="0"/>
              <a:t>Uitdagingen:</a:t>
            </a:r>
          </a:p>
          <a:p>
            <a:pPr lvl="1"/>
            <a:r>
              <a:rPr lang="nl-NL" dirty="0"/>
              <a:t>moeizame reproductie</a:t>
            </a:r>
          </a:p>
          <a:p>
            <a:pPr lvl="2"/>
            <a:r>
              <a:rPr lang="nl-NL" dirty="0"/>
              <a:t>produceren consistente kwaliteit larven</a:t>
            </a:r>
          </a:p>
          <a:p>
            <a:pPr lvl="2"/>
            <a:r>
              <a:rPr lang="nl-NL" dirty="0"/>
              <a:t>Start met levend voer</a:t>
            </a:r>
          </a:p>
          <a:p>
            <a:pPr marL="457200" lvl="2" indent="0">
              <a:buNone/>
            </a:pPr>
            <a:endParaRPr lang="nl-NL" dirty="0"/>
          </a:p>
          <a:p>
            <a:pPr lvl="1"/>
            <a:r>
              <a:rPr lang="nl-NL" dirty="0"/>
              <a:t>Uitdagende voerstart door metamorfose</a:t>
            </a:r>
          </a:p>
          <a:p>
            <a:pPr lvl="2"/>
            <a:r>
              <a:rPr lang="nl-NL" dirty="0"/>
              <a:t>Oog migratie</a:t>
            </a:r>
          </a:p>
          <a:p>
            <a:pPr lvl="2"/>
            <a:r>
              <a:rPr lang="nl-NL" dirty="0"/>
              <a:t>deformaties</a:t>
            </a:r>
          </a:p>
          <a:p>
            <a:pPr lvl="1"/>
            <a:endParaRPr lang="en-GB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684A609-E3A1-42B7-9AB5-40617F6159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767" y="5383231"/>
            <a:ext cx="3024398" cy="146384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7216C42-2D5E-442A-811C-5F4BE0D28F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064" y="5394155"/>
            <a:ext cx="3108703" cy="146384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B46F13D-7764-448E-ABDA-86FD48C511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1" y="5400987"/>
            <a:ext cx="3108703" cy="14390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CB61758-041C-419E-B0AC-B57EE35277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9165" y="5386036"/>
            <a:ext cx="2922835" cy="1463845"/>
          </a:xfrm>
          <a:prstGeom prst="rect">
            <a:avLst/>
          </a:prstGeom>
        </p:spPr>
      </p:pic>
      <p:pic>
        <p:nvPicPr>
          <p:cNvPr id="14" name="Afbeelding 13" descr="Afbeelding met illustratie&#10;&#10;Automatisch gegenereerde beschrijving">
            <a:extLst>
              <a:ext uri="{FF2B5EF4-FFF2-40B4-BE49-F238E27FC236}">
                <a16:creationId xmlns:a16="http://schemas.microsoft.com/office/drawing/2014/main" id="{25F6F356-A59A-44FC-9694-6CE4C38552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47" y="363405"/>
            <a:ext cx="1282819" cy="129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460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Aangepast 2">
      <a:dk1>
        <a:srgbClr val="2C2C2C"/>
      </a:dk1>
      <a:lt1>
        <a:srgbClr val="FFFFFF"/>
      </a:lt1>
      <a:dk2>
        <a:srgbClr val="044D6E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02395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streep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2359</TotalTime>
  <Words>627</Words>
  <Application>Microsoft Macintosh PowerPoint</Application>
  <PresentationFormat>Breedbeeld</PresentationFormat>
  <Paragraphs>212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Calibri</vt:lpstr>
      <vt:lpstr>Corbel</vt:lpstr>
      <vt:lpstr>Gill Sans MT</vt:lpstr>
      <vt:lpstr>Wingdings</vt:lpstr>
      <vt:lpstr>Gestreept</vt:lpstr>
      <vt:lpstr>Aquacultuur niche markten</vt:lpstr>
      <vt:lpstr>Achtergrond</vt:lpstr>
      <vt:lpstr>Niche markt</vt:lpstr>
      <vt:lpstr>Waarom kiezen voor een niche markt?</vt:lpstr>
      <vt:lpstr>Nederlandse en europese niche markten</vt:lpstr>
      <vt:lpstr>Algemene uitdagingen</vt:lpstr>
      <vt:lpstr>Niche markten in de praktijk </vt:lpstr>
      <vt:lpstr>Tegen alle gewoontes: Noorse heilbot</vt:lpstr>
      <vt:lpstr>reproductie</vt:lpstr>
      <vt:lpstr>Heilbot kweken</vt:lpstr>
      <vt:lpstr>Zwarte goud: kaviaar</vt:lpstr>
      <vt:lpstr>Werken met steur</vt:lpstr>
      <vt:lpstr>Een nieuwe markt opzetten</vt:lpstr>
      <vt:lpstr>beekridder</vt:lpstr>
      <vt:lpstr>Project streekvis </vt:lpstr>
      <vt:lpstr>marketing </vt:lpstr>
      <vt:lpstr>Niche soort starten 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Aquaculture niche markets</dc:title>
  <dc:creator>jelle Busscher</dc:creator>
  <cp:lastModifiedBy>Tim Hornes</cp:lastModifiedBy>
  <cp:revision>94</cp:revision>
  <dcterms:created xsi:type="dcterms:W3CDTF">2019-06-09T19:25:49Z</dcterms:created>
  <dcterms:modified xsi:type="dcterms:W3CDTF">2021-10-21T12:48:08Z</dcterms:modified>
</cp:coreProperties>
</file>